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12"/>
  </p:notesMasterIdLst>
  <p:handoutMasterIdLst>
    <p:handoutMasterId r:id="rId13"/>
  </p:handoutMasterIdLst>
  <p:sldIdLst>
    <p:sldId id="256" r:id="rId5"/>
    <p:sldId id="261" r:id="rId6"/>
    <p:sldId id="258" r:id="rId7"/>
    <p:sldId id="259" r:id="rId8"/>
    <p:sldId id="263" r:id="rId9"/>
    <p:sldId id="260"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48" autoAdjust="0"/>
  </p:normalViewPr>
  <p:slideViewPr>
    <p:cSldViewPr snapToGrid="0">
      <p:cViewPr varScale="1">
        <p:scale>
          <a:sx n="96" d="100"/>
          <a:sy n="96" d="100"/>
        </p:scale>
        <p:origin x="132" y="5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11/20/2023</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jpeg>
</file>

<file path=ppt/media/image4.jp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11/20/2023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a:t>
            </a:fld>
            <a:endParaRPr lang="en-US" dirty="0"/>
          </a:p>
        </p:txBody>
      </p:sp>
    </p:spTree>
    <p:extLst>
      <p:ext uri="{BB962C8B-B14F-4D97-AF65-F5344CB8AC3E}">
        <p14:creationId xmlns:p14="http://schemas.microsoft.com/office/powerpoint/2010/main" val="3505115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6</a:t>
            </a:fld>
            <a:endParaRPr lang="en-US" dirty="0"/>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11/20/2023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11/20/2023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agileconnection.com/article/8-scrum-meeting-mistakes-avoid" TargetMode="External"/><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hyperlink" Target="https://hbr.org/2023/10/its-time-to-end-the-battle-between-waterfall-and-agile"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SDLC- SNHU Travel Project</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Cs-250 Professor Habibi</a:t>
            </a:r>
          </a:p>
        </p:txBody>
      </p:sp>
    </p:spTree>
    <p:extLst>
      <p:ext uri="{BB962C8B-B14F-4D97-AF65-F5344CB8AC3E}">
        <p14:creationId xmlns:p14="http://schemas.microsoft.com/office/powerpoint/2010/main" val="148770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769B5-0E48-A8BC-9AEE-F13C3FE18CED}"/>
              </a:ext>
            </a:extLst>
          </p:cNvPr>
          <p:cNvSpPr>
            <a:spLocks noGrp="1"/>
          </p:cNvSpPr>
          <p:nvPr>
            <p:ph type="title"/>
          </p:nvPr>
        </p:nvSpPr>
        <p:spPr/>
        <p:txBody>
          <a:bodyPr/>
          <a:lstStyle/>
          <a:p>
            <a:r>
              <a:rPr lang="en-US" dirty="0"/>
              <a:t>Introduction to </a:t>
            </a:r>
            <a:r>
              <a:rPr lang="en-US" dirty="0" err="1"/>
              <a:t>sdlc</a:t>
            </a:r>
            <a:endParaRPr lang="en-US" dirty="0"/>
          </a:p>
        </p:txBody>
      </p:sp>
      <p:pic>
        <p:nvPicPr>
          <p:cNvPr id="6" name="Content Placeholder 5">
            <a:extLst>
              <a:ext uri="{FF2B5EF4-FFF2-40B4-BE49-F238E27FC236}">
                <a16:creationId xmlns:a16="http://schemas.microsoft.com/office/drawing/2014/main" id="{EAB13C10-EC05-5B86-D198-C8960D565A09}"/>
              </a:ext>
            </a:extLst>
          </p:cNvPr>
          <p:cNvPicPr>
            <a:picLocks noGrp="1" noChangeAspect="1"/>
          </p:cNvPicPr>
          <p:nvPr>
            <p:ph sz="half" idx="1"/>
          </p:nvPr>
        </p:nvPicPr>
        <p:blipFill>
          <a:blip r:embed="rId2"/>
          <a:stretch>
            <a:fillRect/>
          </a:stretch>
        </p:blipFill>
        <p:spPr>
          <a:xfrm>
            <a:off x="1444032" y="2227263"/>
            <a:ext cx="3696886" cy="3633787"/>
          </a:xfrm>
        </p:spPr>
      </p:pic>
      <p:sp>
        <p:nvSpPr>
          <p:cNvPr id="4" name="Content Placeholder 3">
            <a:extLst>
              <a:ext uri="{FF2B5EF4-FFF2-40B4-BE49-F238E27FC236}">
                <a16:creationId xmlns:a16="http://schemas.microsoft.com/office/drawing/2014/main" id="{47527D62-2AC3-3DEC-B725-70B3ABF10218}"/>
              </a:ext>
            </a:extLst>
          </p:cNvPr>
          <p:cNvSpPr>
            <a:spLocks noGrp="1"/>
          </p:cNvSpPr>
          <p:nvPr>
            <p:ph sz="half" idx="2"/>
          </p:nvPr>
        </p:nvSpPr>
        <p:spPr/>
        <p:txBody>
          <a:bodyPr/>
          <a:lstStyle/>
          <a:p>
            <a:pPr marL="0" indent="0">
              <a:buNone/>
            </a:pPr>
            <a:r>
              <a:rPr lang="en-US" b="0" dirty="0">
                <a:solidFill>
                  <a:srgbClr val="0F0F0F"/>
                </a:solidFill>
                <a:effectLst/>
                <a:latin typeface="Söhne"/>
              </a:rPr>
              <a:t>The success of the SNHU Travel project hinges on the combined strengths of a skilled team and a robust framework. The Scrum-agile approach, distinguished by its collaborative ethos and iterative methodology, forms the cornerstone for this success.</a:t>
            </a:r>
            <a:endParaRPr lang="en-US" dirty="0"/>
          </a:p>
        </p:txBody>
      </p:sp>
      <p:sp>
        <p:nvSpPr>
          <p:cNvPr id="7" name="TextBox 6">
            <a:extLst>
              <a:ext uri="{FF2B5EF4-FFF2-40B4-BE49-F238E27FC236}">
                <a16:creationId xmlns:a16="http://schemas.microsoft.com/office/drawing/2014/main" id="{901FCF04-C370-0D55-CDCC-EFB1196A5FA0}"/>
              </a:ext>
            </a:extLst>
          </p:cNvPr>
          <p:cNvSpPr txBox="1"/>
          <p:nvPr/>
        </p:nvSpPr>
        <p:spPr>
          <a:xfrm>
            <a:off x="1495839" y="5883173"/>
            <a:ext cx="3578087" cy="230832"/>
          </a:xfrm>
          <a:prstGeom prst="rect">
            <a:avLst/>
          </a:prstGeom>
          <a:noFill/>
        </p:spPr>
        <p:txBody>
          <a:bodyPr wrap="square" rtlCol="0">
            <a:spAutoFit/>
          </a:bodyPr>
          <a:lstStyle/>
          <a:p>
            <a:r>
              <a:rPr lang="en-US" sz="900">
                <a:hlinkClick r:id="rId3"/>
              </a:rPr>
              <a:t>8 Scrum Meeting Mistakes to Avoid | AgileConnection</a:t>
            </a:r>
            <a:endParaRPr lang="en-US" sz="900" dirty="0"/>
          </a:p>
        </p:txBody>
      </p:sp>
    </p:spTree>
    <p:extLst>
      <p:ext uri="{BB962C8B-B14F-4D97-AF65-F5344CB8AC3E}">
        <p14:creationId xmlns:p14="http://schemas.microsoft.com/office/powerpoint/2010/main" val="636322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b="1" i="0" dirty="0">
                <a:effectLst/>
                <a:latin typeface="Söhne"/>
              </a:rPr>
              <a:t>Orchestrating Collaboration- Roles in a Scrum-agile Environment</a:t>
            </a:r>
            <a:endParaRPr lang="en-US" dirty="0"/>
          </a:p>
        </p:txBody>
      </p:sp>
      <p:pic>
        <p:nvPicPr>
          <p:cNvPr id="11" name="Content Placeholder 4" descr="Charts">
            <a:extLst>
              <a:ext uri="{FF2B5EF4-FFF2-40B4-BE49-F238E27FC236}">
                <a16:creationId xmlns:a16="http://schemas.microsoft.com/office/drawing/2014/main" id="{47D9BE16-119C-43B2-9AE6-18C4A150C0EF}"/>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tretch/>
        </p:blipFill>
        <p:spPr>
          <a:xfrm>
            <a:off x="477077" y="1973064"/>
            <a:ext cx="1808923" cy="1581602"/>
          </a:xfrm>
        </p:spPr>
      </p:pic>
      <p:sp>
        <p:nvSpPr>
          <p:cNvPr id="4" name="Content Placeholder 3">
            <a:extLst>
              <a:ext uri="{FF2B5EF4-FFF2-40B4-BE49-F238E27FC236}">
                <a16:creationId xmlns:a16="http://schemas.microsoft.com/office/drawing/2014/main" id="{6F2A2969-28EC-61FF-E7D3-335DF03590ED}"/>
              </a:ext>
            </a:extLst>
          </p:cNvPr>
          <p:cNvSpPr>
            <a:spLocks noGrp="1"/>
          </p:cNvSpPr>
          <p:nvPr>
            <p:ph sz="half" idx="2"/>
          </p:nvPr>
        </p:nvSpPr>
        <p:spPr>
          <a:xfrm>
            <a:off x="2484783" y="1973065"/>
            <a:ext cx="9126026" cy="3887986"/>
          </a:xfrm>
        </p:spPr>
        <p:txBody>
          <a:bodyPr>
            <a:normAutofit/>
          </a:bodyPr>
          <a:lstStyle/>
          <a:p>
            <a:pPr algn="l">
              <a:buFont typeface="Arial" panose="020B0604020202020204" pitchFamily="34" charset="0"/>
              <a:buChar char="•"/>
            </a:pPr>
            <a:r>
              <a:rPr lang="en-US" b="1" dirty="0">
                <a:effectLst/>
                <a:latin typeface="Calibri" panose="020F0502020204030204" pitchFamily="34" charset="0"/>
                <a:ea typeface="Calibri" panose="020F0502020204030204" pitchFamily="34" charset="0"/>
                <a:cs typeface="Calibri" panose="020F0502020204030204" pitchFamily="34" charset="0"/>
              </a:rPr>
              <a:t>Product Owner:</a:t>
            </a:r>
            <a:r>
              <a:rPr lang="en-US" b="0" dirty="0">
                <a:effectLst/>
                <a:latin typeface="Calibri" panose="020F0502020204030204" pitchFamily="34" charset="0"/>
                <a:ea typeface="Calibri" panose="020F0502020204030204" pitchFamily="34" charset="0"/>
                <a:cs typeface="Calibri" panose="020F0502020204030204" pitchFamily="34" charset="0"/>
              </a:rPr>
              <a:t> The visionary architect of the project, the Product Owner meticulously crafts and refines the project's vision through user story creation. This role ensures alignment with overarching project goals, providing a clear blueprint for the Development Team.</a:t>
            </a:r>
          </a:p>
          <a:p>
            <a:pPr algn="l">
              <a:buFont typeface="Arial" panose="020B0604020202020204" pitchFamily="34" charset="0"/>
              <a:buChar char="•"/>
            </a:pPr>
            <a:r>
              <a:rPr lang="en-US" b="1" dirty="0">
                <a:effectLst/>
                <a:latin typeface="Calibri" panose="020F0502020204030204" pitchFamily="34" charset="0"/>
                <a:ea typeface="Calibri" panose="020F0502020204030204" pitchFamily="34" charset="0"/>
                <a:cs typeface="Calibri" panose="020F0502020204030204" pitchFamily="34" charset="0"/>
              </a:rPr>
              <a:t>Development Team:</a:t>
            </a:r>
            <a:r>
              <a:rPr lang="en-US" b="0" dirty="0">
                <a:effectLst/>
                <a:latin typeface="Calibri" panose="020F0502020204030204" pitchFamily="34" charset="0"/>
                <a:ea typeface="Calibri" panose="020F0502020204030204" pitchFamily="34" charset="0"/>
                <a:cs typeface="Calibri" panose="020F0502020204030204" pitchFamily="34" charset="0"/>
              </a:rPr>
              <a:t> A multifaceted ensemble of skilled professionals translating user stories into functional increments. Their diverse skills, from coding to testing, allow for holistic and efficient progression through the development process.</a:t>
            </a:r>
          </a:p>
          <a:p>
            <a:pPr>
              <a:buFont typeface="Arial" panose="020B0604020202020204" pitchFamily="34" charset="0"/>
              <a:buChar char="•"/>
            </a:pPr>
            <a:r>
              <a:rPr lang="en-US" b="1" dirty="0">
                <a:effectLst/>
                <a:latin typeface="Calibri" panose="020F0502020204030204" pitchFamily="34" charset="0"/>
                <a:ea typeface="Calibri" panose="020F0502020204030204" pitchFamily="34" charset="0"/>
                <a:cs typeface="Calibri" panose="020F0502020204030204" pitchFamily="34" charset="0"/>
              </a:rPr>
              <a:t>Scrum Master:</a:t>
            </a:r>
            <a:r>
              <a:rPr lang="en-US" b="0" dirty="0">
                <a:effectLst/>
                <a:latin typeface="Calibri" panose="020F0502020204030204" pitchFamily="34" charset="0"/>
                <a:ea typeface="Calibri" panose="020F0502020204030204" pitchFamily="34" charset="0"/>
                <a:cs typeface="Calibri" panose="020F0502020204030204" pitchFamily="34" charset="0"/>
              </a:rPr>
              <a:t> The captain of orchestration, the Scrum Master facilitates communication and removes impediments, ensuring seamless development flow. In the context of the SNHU Travel project, these roles become pillars supporting and elevating the project toward success</a:t>
            </a:r>
            <a:r>
              <a:rPr lang="en-US" dirty="0">
                <a:latin typeface="Calibri" panose="020F0502020204030204" pitchFamily="34" charset="0"/>
                <a:ea typeface="Calibri" panose="020F0502020204030204" pitchFamily="34" charset="0"/>
                <a:cs typeface="Calibri" panose="020F0502020204030204" pitchFamily="34" charset="0"/>
              </a:rPr>
              <a:t> (Cobb, 2015).</a:t>
            </a:r>
          </a:p>
          <a:p>
            <a:pPr algn="l">
              <a:buFont typeface="Arial" panose="020B0604020202020204" pitchFamily="34" charset="0"/>
              <a:buChar char="•"/>
            </a:pPr>
            <a:endParaRPr lang="en-US" b="0" i="0" dirty="0">
              <a:effectLst/>
              <a:latin typeface="Söhne"/>
            </a:endParaRPr>
          </a:p>
          <a:p>
            <a:pPr marL="0" indent="0">
              <a:buNone/>
            </a:pPr>
            <a:endParaRPr lang="en-US" dirty="0"/>
          </a:p>
        </p:txBody>
      </p:sp>
      <p:pic>
        <p:nvPicPr>
          <p:cNvPr id="5" name="Picture 4">
            <a:extLst>
              <a:ext uri="{FF2B5EF4-FFF2-40B4-BE49-F238E27FC236}">
                <a16:creationId xmlns:a16="http://schemas.microsoft.com/office/drawing/2014/main" id="{6CF8FC19-7025-46A6-0061-F2BA1317F181}"/>
              </a:ext>
            </a:extLst>
          </p:cNvPr>
          <p:cNvPicPr>
            <a:picLocks noChangeAspect="1"/>
          </p:cNvPicPr>
          <p:nvPr/>
        </p:nvPicPr>
        <p:blipFill>
          <a:blip r:embed="rId3"/>
          <a:stretch>
            <a:fillRect/>
          </a:stretch>
        </p:blipFill>
        <p:spPr>
          <a:xfrm>
            <a:off x="342248" y="4129707"/>
            <a:ext cx="1994147" cy="1326875"/>
          </a:xfrm>
          <a:prstGeom prst="rect">
            <a:avLst/>
          </a:prstGeom>
        </p:spPr>
      </p:pic>
      <p:sp>
        <p:nvSpPr>
          <p:cNvPr id="6" name="TextBox 5">
            <a:extLst>
              <a:ext uri="{FF2B5EF4-FFF2-40B4-BE49-F238E27FC236}">
                <a16:creationId xmlns:a16="http://schemas.microsoft.com/office/drawing/2014/main" id="{0D280CE5-9FA7-A869-D772-1B245836B072}"/>
              </a:ext>
            </a:extLst>
          </p:cNvPr>
          <p:cNvSpPr txBox="1"/>
          <p:nvPr/>
        </p:nvSpPr>
        <p:spPr>
          <a:xfrm>
            <a:off x="134179" y="5495547"/>
            <a:ext cx="2449995" cy="507831"/>
          </a:xfrm>
          <a:prstGeom prst="rect">
            <a:avLst/>
          </a:prstGeom>
          <a:noFill/>
        </p:spPr>
        <p:txBody>
          <a:bodyPr wrap="square" rtlCol="0">
            <a:spAutoFit/>
          </a:bodyPr>
          <a:lstStyle/>
          <a:p>
            <a:r>
              <a:rPr lang="en-US" sz="900" dirty="0">
                <a:solidFill>
                  <a:schemeClr val="tx2">
                    <a:lumMod val="40000"/>
                    <a:lumOff val="60000"/>
                  </a:schemeClr>
                </a:solidFill>
              </a:rPr>
              <a:t>https://zeus.engin.umich.edu/stories/um-student-programming-team-advances-to-acm-icpc-world-finals-in-beijing</a:t>
            </a:r>
          </a:p>
        </p:txBody>
      </p:sp>
    </p:spTree>
    <p:extLst>
      <p:ext uri="{BB962C8B-B14F-4D97-AF65-F5344CB8AC3E}">
        <p14:creationId xmlns:p14="http://schemas.microsoft.com/office/powerpoint/2010/main" val="497607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4" descr="Digital Numbers">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duotone>
              <a:prstClr val="black"/>
              <a:schemeClr val="accent2">
                <a:tint val="45000"/>
                <a:satMod val="400000"/>
              </a:schemeClr>
            </a:duotone>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3099" y="630981"/>
            <a:ext cx="7213600" cy="1121871"/>
          </a:xfrm>
        </p:spPr>
        <p:txBody>
          <a:bodyPr anchor="ctr">
            <a:normAutofit/>
          </a:bodyPr>
          <a:lstStyle/>
          <a:p>
            <a:pPr algn="ctr"/>
            <a:r>
              <a:rPr lang="en-US" b="1" i="0" dirty="0">
                <a:effectLst/>
                <a:latin typeface="Calibri" panose="020F0502020204030204" pitchFamily="34" charset="0"/>
                <a:ea typeface="Calibri" panose="020F0502020204030204" pitchFamily="34" charset="0"/>
                <a:cs typeface="Calibri" panose="020F0502020204030204" pitchFamily="34" charset="0"/>
              </a:rPr>
              <a:t>Unveiling Agile Processes- Phases of the SDLC</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1">
            <a:extLst>
              <a:ext uri="{FF2B5EF4-FFF2-40B4-BE49-F238E27FC236}">
                <a16:creationId xmlns:a16="http://schemas.microsoft.com/office/drawing/2014/main" id="{D76D0366-F08B-7790-0AC7-F477562E5680}"/>
              </a:ext>
            </a:extLst>
          </p:cNvPr>
          <p:cNvSpPr>
            <a:spLocks noGrp="1" noChangeArrowheads="1"/>
          </p:cNvSpPr>
          <p:nvPr>
            <p:ph idx="1"/>
          </p:nvPr>
        </p:nvSpPr>
        <p:spPr bwMode="auto">
          <a:xfrm>
            <a:off x="438067" y="1862870"/>
            <a:ext cx="7452418" cy="453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Backlog Refinement</a:t>
            </a:r>
            <a:r>
              <a:rPr kumimoji="0" lang="en-US" altLang="en-US" sz="1600" b="1"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 Initiates meticulous reviews and refinements of the product backlog, aligning it with evolving project priorities and requirements.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Sprint Planning</a:t>
            </a:r>
            <a:r>
              <a:rPr kumimoji="0" lang="en-US" altLang="en-US" sz="1600" b="1"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 A crucial session where the team collaboratively outlines tasks for the upcoming sprint, setting the foundation for focus and objectives.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Daily Stand-ups</a:t>
            </a:r>
            <a:r>
              <a:rPr kumimoji="0" lang="en-US" altLang="en-US" sz="1600" b="1"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 Brief yet impactful meetings that synchronize the team, facilitating transparent communication, and enabling progress updates, challenge discussions, and collective strategizing for the day.</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Sprint Reviews</a:t>
            </a:r>
            <a:r>
              <a:rPr kumimoji="0" lang="en-US" altLang="en-US" sz="1600" b="1"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 Introduce stakeholders to the emerging product increment, serving as a platform for valuable feedback to ensure alignment with project expectations.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Retrospective</a:t>
            </a:r>
            <a:r>
              <a:rPr kumimoji="0" lang="en-US" altLang="en-US" sz="1600" b="1"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 A reflective juncture where the team collectively assesses performance, identifies improvement areas, and refines using continuous enhancement strategies.</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br>
            <a:endParaRPr kumimoji="0" lang="en-US" altLang="en-US" sz="1600" b="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932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C985D-9D53-0973-5E86-5F3D00B746DF}"/>
              </a:ext>
            </a:extLst>
          </p:cNvPr>
          <p:cNvSpPr>
            <a:spLocks noGrp="1"/>
          </p:cNvSpPr>
          <p:nvPr>
            <p:ph type="title"/>
          </p:nvPr>
        </p:nvSpPr>
        <p:spPr/>
        <p:txBody>
          <a:bodyPr/>
          <a:lstStyle/>
          <a:p>
            <a:r>
              <a:rPr lang="en-US" b="1" i="0" dirty="0">
                <a:effectLst/>
                <a:latin typeface="Calibri" panose="020F0502020204030204" pitchFamily="34" charset="0"/>
                <a:ea typeface="Calibri" panose="020F0502020204030204" pitchFamily="34" charset="0"/>
                <a:cs typeface="Calibri" panose="020F0502020204030204" pitchFamily="34" charset="0"/>
              </a:rPr>
              <a:t>Beyond Waterfall's Edge- Contrasting Development Approaches</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BFF8FEB-4CED-9FBC-FD8A-5D7C9C1ACD57}"/>
              </a:ext>
            </a:extLst>
          </p:cNvPr>
          <p:cNvSpPr>
            <a:spLocks noGrp="1"/>
          </p:cNvSpPr>
          <p:nvPr>
            <p:ph idx="1"/>
          </p:nvPr>
        </p:nvSpPr>
        <p:spPr>
          <a:xfrm>
            <a:off x="581192" y="2180497"/>
            <a:ext cx="11029615" cy="2386534"/>
          </a:xfrm>
        </p:spPr>
        <p:txBody>
          <a:bodyPr/>
          <a:lstStyle/>
          <a:p>
            <a:r>
              <a:rPr lang="en-US" sz="2400" b="0" dirty="0">
                <a:solidFill>
                  <a:srgbClr val="0F0F0F"/>
                </a:solidFill>
                <a:effectLst/>
                <a:latin typeface="Calibri" panose="020F0502020204030204" pitchFamily="34" charset="0"/>
                <a:ea typeface="Calibri" panose="020F0502020204030204" pitchFamily="34" charset="0"/>
                <a:cs typeface="Calibri" panose="020F0502020204030204" pitchFamily="34" charset="0"/>
              </a:rPr>
              <a:t>Contrasting the agile approach with the traditional waterfall methodology reveals stark operational differences. The waterfall's sequential and rigid structure demands a comprehensive understanding of all project requirements upfront. In contrast, the agile methodology's iterative cycles allow for adjustments without disrupting the entire development flow, showcasing its inherent adaptability (Martin, 2019).</a:t>
            </a:r>
          </a:p>
          <a:p>
            <a:pPr marL="0" indent="0">
              <a:buNone/>
            </a:pPr>
            <a:endParaRPr lang="en-US" dirty="0"/>
          </a:p>
        </p:txBody>
      </p:sp>
    </p:spTree>
    <p:extLst>
      <p:ext uri="{BB962C8B-B14F-4D97-AF65-F5344CB8AC3E}">
        <p14:creationId xmlns:p14="http://schemas.microsoft.com/office/powerpoint/2010/main" val="266296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r>
              <a:rPr lang="en-US" dirty="0">
                <a:solidFill>
                  <a:schemeClr val="bg2"/>
                </a:solidFill>
              </a:rPr>
              <a:t>someone@example.com</a:t>
            </a:r>
          </a:p>
          <a:p>
            <a:endParaRPr lang="en-US" dirty="0">
              <a:solidFill>
                <a:schemeClr val="bg2"/>
              </a:solidFill>
            </a:endParaRPr>
          </a:p>
          <a:p>
            <a:endParaRPr lang="en-US" dirty="0">
              <a:solidFill>
                <a:schemeClr val="bg2"/>
              </a:solidFill>
            </a:endParaRPr>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8374605" y="2420413"/>
            <a:ext cx="3003246" cy="2273637"/>
          </a:xfrm>
          <a:prstGeom prst="rect">
            <a:avLst/>
          </a:prstGeom>
        </p:spPr>
      </p:pic>
      <p:sp>
        <p:nvSpPr>
          <p:cNvPr id="6" name="Title 5">
            <a:extLst>
              <a:ext uri="{FF2B5EF4-FFF2-40B4-BE49-F238E27FC236}">
                <a16:creationId xmlns:a16="http://schemas.microsoft.com/office/drawing/2014/main" id="{EBCD7695-CF3B-DCEA-BC2B-2DB6497DE8C9}"/>
              </a:ext>
            </a:extLst>
          </p:cNvPr>
          <p:cNvSpPr>
            <a:spLocks noGrp="1"/>
          </p:cNvSpPr>
          <p:nvPr>
            <p:ph type="ctrTitle"/>
          </p:nvPr>
        </p:nvSpPr>
        <p:spPr>
          <a:xfrm>
            <a:off x="588119" y="723900"/>
            <a:ext cx="7123470" cy="638617"/>
          </a:xfrm>
        </p:spPr>
        <p:txBody>
          <a:bodyPr>
            <a:normAutofit/>
          </a:bodyPr>
          <a:lstStyle/>
          <a:p>
            <a:r>
              <a:rPr lang="en-US" sz="2000" b="1" i="0" dirty="0">
                <a:solidFill>
                  <a:srgbClr val="0F0F0F"/>
                </a:solidFill>
                <a:effectLst/>
                <a:latin typeface="Söhne"/>
              </a:rPr>
              <a:t>Decoding Methodology- Factors Influencing the Choice</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62BA88CD-A2B7-0C63-66BB-5E88BB9CF90A}"/>
              </a:ext>
            </a:extLst>
          </p:cNvPr>
          <p:cNvSpPr txBox="1"/>
          <p:nvPr/>
        </p:nvSpPr>
        <p:spPr>
          <a:xfrm>
            <a:off x="588119" y="2118271"/>
            <a:ext cx="7007496" cy="3170099"/>
          </a:xfrm>
          <a:prstGeom prst="rect">
            <a:avLst/>
          </a:prstGeom>
          <a:noFill/>
        </p:spPr>
        <p:txBody>
          <a:bodyPr wrap="square" rtlCol="0">
            <a:spAutoFit/>
          </a:bodyPr>
          <a:lstStyle/>
          <a:p>
            <a:r>
              <a:rPr lang="en-US" sz="2000" b="0" dirty="0">
                <a:solidFill>
                  <a:srgbClr val="0F0F0F"/>
                </a:solidFill>
                <a:effectLst/>
                <a:latin typeface="Calibri" panose="020F0502020204030204" pitchFamily="34" charset="0"/>
                <a:ea typeface="Calibri" panose="020F0502020204030204" pitchFamily="34" charset="0"/>
                <a:cs typeface="Calibri" panose="020F0502020204030204" pitchFamily="34" charset="0"/>
              </a:rPr>
              <a:t>The decision between waterfall and agile methodologies involves considering various critical factors. The dynamic nature of the travel industry necessitates swift adaptation, making agile the preferred choice. Active stakeholder involvement throughout the development lifecycle further distinguishes agile from the waterfall model. These factors extend beyond theoretical considerations, directly impacting pragmatic considerations essential for project success.  A true hybrid blend of the two can maximize benefits and lower roadblocks when adopting a singular method (Nieto-Rodriguez, 2023).</a:t>
            </a:r>
            <a:endParaRPr lang="en-US" sz="2000" dirty="0"/>
          </a:p>
        </p:txBody>
      </p:sp>
    </p:spTree>
    <p:extLst>
      <p:ext uri="{BB962C8B-B14F-4D97-AF65-F5344CB8AC3E}">
        <p14:creationId xmlns:p14="http://schemas.microsoft.com/office/powerpoint/2010/main" val="3501347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F8949-217B-4D3C-569A-07A77D13DD7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E786D8F-F43F-F03F-0354-0AB1AEFED5CF}"/>
              </a:ext>
            </a:extLst>
          </p:cNvPr>
          <p:cNvSpPr>
            <a:spLocks noGrp="1"/>
          </p:cNvSpPr>
          <p:nvPr>
            <p:ph sz="half" idx="1"/>
          </p:nvPr>
        </p:nvSpPr>
        <p:spPr>
          <a:xfrm>
            <a:off x="472109" y="1953039"/>
            <a:ext cx="11246126" cy="4368248"/>
          </a:xfrm>
        </p:spPr>
        <p:txBody>
          <a:bodyPr/>
          <a:lstStyle/>
          <a:p>
            <a:pPr marL="0" indent="0">
              <a:buNone/>
            </a:pPr>
            <a:r>
              <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Charles G. Cobb. (2015). </a:t>
            </a:r>
            <a:r>
              <a:rPr lang="en-US" b="0" i="1"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The Project Manager’s Guide to Mastering Agile : Principles and Practices for an Adaptive Approach</a:t>
            </a:r>
            <a:r>
              <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Wiley.</a:t>
            </a:r>
          </a:p>
          <a:p>
            <a:pPr marL="0" indent="0">
              <a:buNone/>
            </a:pPr>
            <a:endPar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indent="0">
              <a:buNone/>
            </a:pPr>
            <a:r>
              <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Martin, R. C. (2019). </a:t>
            </a:r>
            <a:r>
              <a:rPr lang="en-US" b="0" i="1" dirty="0">
                <a:solidFill>
                  <a:schemeClr val="tx1"/>
                </a:solidFill>
                <a:effectLst/>
                <a:latin typeface="Calibri" panose="020F0502020204030204" pitchFamily="34" charset="0"/>
                <a:ea typeface="Calibri" panose="020F0502020204030204" pitchFamily="34" charset="0"/>
                <a:cs typeface="Calibri" panose="020F0502020204030204" pitchFamily="34" charset="0"/>
              </a:rPr>
              <a:t>Clean Agile: Back to Basics</a:t>
            </a:r>
            <a:r>
              <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Pearson.</a:t>
            </a:r>
          </a:p>
          <a:p>
            <a:pPr marL="0" indent="0">
              <a:buNone/>
            </a:pPr>
            <a:endParaRPr lang="en-US" b="0" i="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indent="0">
              <a:buNone/>
            </a:pPr>
            <a:r>
              <a:rPr lang="en-US" b="0" i="0" dirty="0">
                <a:solidFill>
                  <a:srgbClr val="0F0F0F"/>
                </a:solidFill>
                <a:effectLst/>
                <a:latin typeface="Calibri" panose="020F0502020204030204" pitchFamily="34" charset="0"/>
                <a:ea typeface="Calibri" panose="020F0502020204030204" pitchFamily="34" charset="0"/>
                <a:cs typeface="Calibri" panose="020F0502020204030204" pitchFamily="34" charset="0"/>
              </a:rPr>
              <a:t>Nieto-Rodriguez, A. (2023, October 10). It’s Time to End the Battle Between Waterfall and Agile. </a:t>
            </a:r>
            <a:r>
              <a:rPr lang="en-US" b="0" i="1" dirty="0">
                <a:solidFill>
                  <a:srgbClr val="0F0F0F"/>
                </a:solidFill>
                <a:effectLst/>
                <a:latin typeface="Calibri" panose="020F0502020204030204" pitchFamily="34" charset="0"/>
                <a:ea typeface="Calibri" panose="020F0502020204030204" pitchFamily="34" charset="0"/>
                <a:cs typeface="Calibri" panose="020F0502020204030204" pitchFamily="34" charset="0"/>
              </a:rPr>
              <a:t>Harvard Business Review</a:t>
            </a:r>
            <a:r>
              <a:rPr lang="en-US" b="0" i="0" dirty="0">
                <a:solidFill>
                  <a:srgbClr val="0F0F0F"/>
                </a:solidFill>
                <a:effectLst/>
                <a:latin typeface="Calibri" panose="020F0502020204030204" pitchFamily="34" charset="0"/>
                <a:ea typeface="Calibri" panose="020F0502020204030204" pitchFamily="34" charset="0"/>
                <a:cs typeface="Calibri" panose="020F0502020204030204" pitchFamily="34" charset="0"/>
              </a:rPr>
              <a:t>. </a:t>
            </a:r>
            <a:r>
              <a:rPr lang="en-US" b="0" i="0" u="none" strike="noStrike" dirty="0">
                <a:effectLst/>
                <a:latin typeface="Calibri" panose="020F0502020204030204" pitchFamily="34" charset="0"/>
                <a:ea typeface="Calibri" panose="020F0502020204030204" pitchFamily="34" charset="0"/>
                <a:cs typeface="Calibri" panose="020F0502020204030204" pitchFamily="34" charset="0"/>
                <a:hlinkClick r:id="rId2"/>
              </a:rPr>
              <a:t>https://hbr.org/2023/10/its-time-to-end-the-battle-between-waterfall-and-agile</a:t>
            </a:r>
            <a:endParaRPr lang="en-US"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1665107"/>
      </p:ext>
    </p:extLst>
  </p:cSld>
  <p:clrMapOvr>
    <a:masterClrMapping/>
  </p:clrMapOvr>
</p:sld>
</file>

<file path=ppt/theme/theme1.xml><?xml version="1.0" encoding="utf-8"?>
<a:theme xmlns:a="http://schemas.openxmlformats.org/drawingml/2006/main" name="Custom">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08D75CB0-AD9B-4834-8559-901094BB0AB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42D3C2F-55A5-48C0-9D5A-95C7FF0389D0}">
  <ds:schemaRefs>
    <ds:schemaRef ds:uri="http://schemas.microsoft.com/sharepoint/v3/contenttype/forms"/>
  </ds:schemaRefs>
</ds:datastoreItem>
</file>

<file path=customXml/itemProps2.xml><?xml version="1.0" encoding="utf-8"?>
<ds:datastoreItem xmlns:ds="http://schemas.openxmlformats.org/officeDocument/2006/customXml" ds:itemID="{3791575F-4C21-47C4-8D13-EB9BE66B536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92209EB-3212-4116-B574-D1F56C7C49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design</Template>
  <TotalTime>1997</TotalTime>
  <Words>580</Words>
  <Application>Microsoft Office PowerPoint</Application>
  <PresentationFormat>Widescreen</PresentationFormat>
  <Paragraphs>36</Paragraphs>
  <Slides>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Gill Sans MT</vt:lpstr>
      <vt:lpstr>Söhne</vt:lpstr>
      <vt:lpstr>Wingdings 2</vt:lpstr>
      <vt:lpstr>Custom</vt:lpstr>
      <vt:lpstr>SDLC- SNHU Travel Project</vt:lpstr>
      <vt:lpstr>Introduction to sdlc</vt:lpstr>
      <vt:lpstr>Orchestrating Collaboration- Roles in a Scrum-agile Environment</vt:lpstr>
      <vt:lpstr>Unveiling Agile Processes- Phases of the SDLC</vt:lpstr>
      <vt:lpstr>Beyond Waterfall's Edge- Contrasting Development Approaches</vt:lpstr>
      <vt:lpstr>Decoding Methodology- Factors Influencing the Choice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design</dc:title>
  <dc:creator>adam vosburg</dc:creator>
  <cp:lastModifiedBy>adam vosburg</cp:lastModifiedBy>
  <cp:revision>4</cp:revision>
  <dcterms:created xsi:type="dcterms:W3CDTF">2023-11-18T16:25:35Z</dcterms:created>
  <dcterms:modified xsi:type="dcterms:W3CDTF">2023-11-20T23:29:23Z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